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hJWuDbKiu/Ex4Fl0quO1bIXBc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avenPr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f26a068b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16f26a068b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solución propuesta al problema que enfrentamos como personas, es la implementación de un software, el cual esta creado para gestionar paseos para la mascota y así también contribuir en la generación de confianza. La solución impactaría socialmente en el bienestar del animal, la confianza y la transparencia entre personas, el autosustento y crecimiento económico y la inclusión digital.</a:t>
            </a:r>
            <a:endParaRPr/>
          </a:p>
        </p:txBody>
      </p:sp>
      <p:sp>
        <p:nvSpPr>
          <p:cNvPr id="178" name="Google Shape;17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6f26a068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16f26a068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6f26a068b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16f26a068b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6f26a068b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16f26a068b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28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8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28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0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30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30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30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30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30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31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5" name="Google Shape;115;p31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31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31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8" name="Google Shape;118;p31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31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31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1" name="Google Shape;121;p31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7.png"/><Relationship Id="rId13" Type="http://schemas.openxmlformats.org/officeDocument/2006/relationships/image" Target="../media/image30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9" Type="http://schemas.openxmlformats.org/officeDocument/2006/relationships/image" Target="../media/image26.png"/><Relationship Id="rId15" Type="http://schemas.openxmlformats.org/officeDocument/2006/relationships/image" Target="../media/image31.png"/><Relationship Id="rId14" Type="http://schemas.openxmlformats.org/officeDocument/2006/relationships/image" Target="../media/image8.png"/><Relationship Id="rId16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7.png"/><Relationship Id="rId13" Type="http://schemas.openxmlformats.org/officeDocument/2006/relationships/image" Target="../media/image2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Relationship Id="rId15" Type="http://schemas.openxmlformats.org/officeDocument/2006/relationships/image" Target="../media/image16.png"/><Relationship Id="rId1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38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 amt="70000"/>
          </a:blip>
          <a:srcRect b="-1" l="0" r="52444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 txBox="1"/>
          <p:nvPr/>
        </p:nvSpPr>
        <p:spPr>
          <a:xfrm>
            <a:off x="4967905" y="5178212"/>
            <a:ext cx="6160168" cy="707886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Asignatura: Capstone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Docente: Willy Bascuñán</a:t>
            </a:r>
            <a:endParaRPr/>
          </a:p>
        </p:txBody>
      </p:sp>
      <p:sp>
        <p:nvSpPr>
          <p:cNvPr id="144" name="Google Shape;144;p1"/>
          <p:cNvSpPr txBox="1"/>
          <p:nvPr/>
        </p:nvSpPr>
        <p:spPr>
          <a:xfrm>
            <a:off x="1063926" y="3457621"/>
            <a:ext cx="2405029" cy="143186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Integrantes: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Matias Toro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Flavio Oliva</a:t>
            </a:r>
            <a:endParaRPr/>
          </a:p>
        </p:txBody>
      </p:sp>
      <p:pic>
        <p:nvPicPr>
          <p:cNvPr descr="Logotipo&#10;&#10;Descripción generada automáticamente" id="145" name="Google Shape;14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487" y="239492"/>
            <a:ext cx="3316446" cy="92666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46" name="Google Shape;146;p1"/>
          <p:cNvSpPr txBox="1"/>
          <p:nvPr/>
        </p:nvSpPr>
        <p:spPr>
          <a:xfrm>
            <a:off x="2687824" y="1405645"/>
            <a:ext cx="6160168" cy="64633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PETSPASEADORES</a:t>
            </a:r>
            <a:endParaRPr b="0" i="0" sz="20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endParaRPr b="0" i="0" sz="20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1063927" y="5070137"/>
            <a:ext cx="2405029" cy="924036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Fecha: 21-11-2024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04176" y="98322"/>
            <a:ext cx="2513654" cy="150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&#10;&#10;Descripción generada automáticamente con confianza baja" id="266" name="Google Shape;266;g316f26a068b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50" y="5457536"/>
            <a:ext cx="1903024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automáticamente" id="267" name="Google Shape;267;g316f26a068b_0_67"/>
          <p:cNvPicPr preferRelativeResize="0"/>
          <p:nvPr/>
        </p:nvPicPr>
        <p:blipFill rotWithShape="1">
          <a:blip r:embed="rId4">
            <a:alphaModFix/>
          </a:blip>
          <a:srcRect b="0" l="0" r="60483" t="0"/>
          <a:stretch/>
        </p:blipFill>
        <p:spPr>
          <a:xfrm>
            <a:off x="7828525" y="1663325"/>
            <a:ext cx="1059371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f26a068b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2650" y="2448550"/>
            <a:ext cx="1761100" cy="11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16f26a068b_0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4686" y="1510167"/>
            <a:ext cx="917001" cy="9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16f26a068b_0_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38728" y="4402903"/>
            <a:ext cx="1859343" cy="79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16f26a068b_0_67"/>
          <p:cNvSpPr txBox="1"/>
          <p:nvPr/>
        </p:nvSpPr>
        <p:spPr>
          <a:xfrm>
            <a:off x="2535451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Tecnologías Utilizadas</a:t>
            </a:r>
            <a:endParaRPr/>
          </a:p>
        </p:txBody>
      </p:sp>
      <p:pic>
        <p:nvPicPr>
          <p:cNvPr id="272" name="Google Shape;272;g316f26a068b_0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501" y="1736524"/>
            <a:ext cx="1442700" cy="144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3" name="Google Shape;273;g316f26a068b_0_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4113" y="1357245"/>
            <a:ext cx="1640365" cy="14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16f26a068b_0_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03275" y="1606576"/>
            <a:ext cx="1572576" cy="72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16f26a068b_0_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24738" y="2720148"/>
            <a:ext cx="2496148" cy="5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16f26a068b_0_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6550" y="2710963"/>
            <a:ext cx="1572572" cy="7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16f26a068b_0_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25050" y="2807386"/>
            <a:ext cx="1761101" cy="5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16f26a068b_0_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8501" y="4464700"/>
            <a:ext cx="1442700" cy="14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16f26a068b_0_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56725" y="5373376"/>
            <a:ext cx="2781998" cy="86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16f26a068b_0_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25050" y="4366175"/>
            <a:ext cx="2588063" cy="86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 con confianza baja" id="281" name="Google Shape;281;g316f26a068b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4750" y="1663325"/>
            <a:ext cx="1903024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16f26a068b_0_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23675" y="4546774"/>
            <a:ext cx="1761101" cy="5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16f26a068b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8000" y="5198825"/>
            <a:ext cx="2782000" cy="11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16f26a068b_0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9011" y="4342367"/>
            <a:ext cx="917001" cy="91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16f26a068b_0_67"/>
          <p:cNvSpPr txBox="1"/>
          <p:nvPr/>
        </p:nvSpPr>
        <p:spPr>
          <a:xfrm>
            <a:off x="661488" y="3315575"/>
            <a:ext cx="167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000">
                <a:solidFill>
                  <a:srgbClr val="FEFEFE"/>
                </a:solidFill>
              </a:rPr>
              <a:t>App Web</a:t>
            </a:r>
            <a:endParaRPr sz="1900">
              <a:solidFill>
                <a:srgbClr val="FEFEFE"/>
              </a:solidFill>
            </a:endParaRPr>
          </a:p>
        </p:txBody>
      </p:sp>
      <p:sp>
        <p:nvSpPr>
          <p:cNvPr id="286" name="Google Shape;286;g316f26a068b_0_67"/>
          <p:cNvSpPr txBox="1"/>
          <p:nvPr/>
        </p:nvSpPr>
        <p:spPr>
          <a:xfrm>
            <a:off x="661488" y="6003100"/>
            <a:ext cx="167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000">
                <a:solidFill>
                  <a:srgbClr val="FEFEFE"/>
                </a:solidFill>
              </a:rPr>
              <a:t>App Mobile</a:t>
            </a:r>
            <a:endParaRPr sz="1900">
              <a:solidFill>
                <a:srgbClr val="FEFEF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 txBox="1"/>
          <p:nvPr/>
        </p:nvSpPr>
        <p:spPr>
          <a:xfrm>
            <a:off x="2535513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y beneficios</a:t>
            </a:r>
            <a:endParaRPr/>
          </a:p>
        </p:txBody>
      </p:sp>
      <p:pic>
        <p:nvPicPr>
          <p:cNvPr id="292" name="Google Shape;2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88" y="2176275"/>
            <a:ext cx="2228950" cy="22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1"/>
          <p:cNvSpPr txBox="1"/>
          <p:nvPr/>
        </p:nvSpPr>
        <p:spPr>
          <a:xfrm>
            <a:off x="484463" y="4680000"/>
            <a:ext cx="235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Bienestar Animal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3180563" y="4538400"/>
            <a:ext cx="2229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 y Transparencia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5638113" y="453840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Autosustento y Crecimiento </a:t>
            </a:r>
            <a:b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Económico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8707538" y="46800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Inclusión Digital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97" name="Google Shape;29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037" y="2114175"/>
            <a:ext cx="2353149" cy="23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951" y="2352900"/>
            <a:ext cx="2120199" cy="21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0188" y="2298499"/>
            <a:ext cx="2229000" cy="22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 txBox="1"/>
          <p:nvPr/>
        </p:nvSpPr>
        <p:spPr>
          <a:xfrm>
            <a:off x="2535513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Demostración</a:t>
            </a:r>
            <a:endParaRPr/>
          </a:p>
        </p:txBody>
      </p:sp>
      <p:pic>
        <p:nvPicPr>
          <p:cNvPr id="305" name="Google Shape;305;p12"/>
          <p:cNvPicPr preferRelativeResize="0"/>
          <p:nvPr/>
        </p:nvPicPr>
        <p:blipFill rotWithShape="1">
          <a:blip r:embed="rId3">
            <a:alphaModFix/>
          </a:blip>
          <a:srcRect b="10233" l="0" r="0" t="0"/>
          <a:stretch/>
        </p:blipFill>
        <p:spPr>
          <a:xfrm>
            <a:off x="407526" y="1269850"/>
            <a:ext cx="11376900" cy="5016600"/>
          </a:xfrm>
          <a:prstGeom prst="roundRect">
            <a:avLst>
              <a:gd fmla="val 3619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 txBox="1"/>
          <p:nvPr/>
        </p:nvSpPr>
        <p:spPr>
          <a:xfrm>
            <a:off x="2535513" y="21363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Conclusión</a:t>
            </a:r>
            <a:endParaRPr/>
          </a:p>
        </p:txBody>
      </p:sp>
      <p:sp>
        <p:nvSpPr>
          <p:cNvPr id="311" name="Google Shape;311;p13"/>
          <p:cNvSpPr txBox="1"/>
          <p:nvPr/>
        </p:nvSpPr>
        <p:spPr>
          <a:xfrm>
            <a:off x="1084375" y="1806250"/>
            <a:ext cx="68316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lang="en-US"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Solución efectiva a una necesidad común</a:t>
            </a:r>
            <a:endParaRPr b="1"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lang="en-US"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positivo en el bienestar animal</a:t>
            </a:r>
            <a:endParaRPr b="1"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lang="en-US"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Fomento del crecimiento económico</a:t>
            </a:r>
            <a:endParaRPr b="1"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lang="en-US" sz="21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Confianza y seguridad</a:t>
            </a:r>
            <a:endParaRPr b="1" sz="21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lang="en-US"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Conexión y comunidad</a:t>
            </a:r>
            <a:endParaRPr b="1"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Char char="●"/>
            </a:pPr>
            <a:r>
              <a:rPr b="1" lang="en-US" sz="21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Contribución social y económica</a:t>
            </a:r>
            <a:endParaRPr b="1"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/>
          <p:nvPr>
            <p:ph type="title"/>
          </p:nvPr>
        </p:nvSpPr>
        <p:spPr>
          <a:xfrm>
            <a:off x="1600499" y="3012600"/>
            <a:ext cx="89910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LECCIONES APRENDIDAS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1396182" y="1612490"/>
            <a:ext cx="3706761" cy="460149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2040194" y="1888678"/>
            <a:ext cx="24187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Contexto Proyecto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1484673" y="3174574"/>
            <a:ext cx="3284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Desconfianza en servicios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Falta de tiempo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Bienestar afectado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6838336" y="1612489"/>
            <a:ext cx="3706761" cy="460149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985821" y="1888678"/>
            <a:ext cx="34216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Descripción Problema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>
            <a:off x="6985821" y="3174574"/>
            <a:ext cx="3284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Incapacidad de suplir necesidades a la mascota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Servicios mal gestionados y dispersos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160" name="Google Shape;160;p2"/>
          <p:cNvCxnSpPr/>
          <p:nvPr/>
        </p:nvCxnSpPr>
        <p:spPr>
          <a:xfrm>
            <a:off x="3012727" y="2328116"/>
            <a:ext cx="46199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"/>
          <p:cNvCxnSpPr/>
          <p:nvPr/>
        </p:nvCxnSpPr>
        <p:spPr>
          <a:xfrm>
            <a:off x="8504043" y="2328116"/>
            <a:ext cx="46199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1396182" y="1612490"/>
            <a:ext cx="3706761" cy="460149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2040194" y="1888678"/>
            <a:ext cx="24187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Impacto Problema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1494505" y="2660817"/>
            <a:ext cx="328397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Desconfianza y ansiedad en dueños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Negligencia en necesidades de mascotas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Baja demanda por riesgo percibido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Dificultad en gestión por falta de herramientas</a:t>
            </a: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6838336" y="1612489"/>
            <a:ext cx="3706761" cy="460149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6985821" y="1888678"/>
            <a:ext cx="34216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Implicaciones Sociales</a:t>
            </a:r>
            <a:endParaRPr/>
          </a:p>
        </p:txBody>
      </p:sp>
      <p:sp>
        <p:nvSpPr>
          <p:cNvPr id="172" name="Google Shape;172;p3"/>
          <p:cNvSpPr txBox="1"/>
          <p:nvPr/>
        </p:nvSpPr>
        <p:spPr>
          <a:xfrm>
            <a:off x="6985821" y="2923853"/>
            <a:ext cx="328397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Afectación del Bienestar Animal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Erosión de la Confianza Comunitaria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Falta de Responsabilidad Social con animales</a:t>
            </a:r>
            <a:endParaRPr/>
          </a:p>
        </p:txBody>
      </p:sp>
      <p:cxnSp>
        <p:nvCxnSpPr>
          <p:cNvPr id="173" name="Google Shape;173;p3"/>
          <p:cNvCxnSpPr/>
          <p:nvPr/>
        </p:nvCxnSpPr>
        <p:spPr>
          <a:xfrm>
            <a:off x="3012727" y="2328116"/>
            <a:ext cx="46199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"/>
          <p:cNvCxnSpPr/>
          <p:nvPr/>
        </p:nvCxnSpPr>
        <p:spPr>
          <a:xfrm>
            <a:off x="8504043" y="2328116"/>
            <a:ext cx="46199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>
            <p:ph type="title"/>
          </p:nvPr>
        </p:nvSpPr>
        <p:spPr>
          <a:xfrm>
            <a:off x="2917866" y="143360"/>
            <a:ext cx="6356267" cy="1029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SOLUCIÓN PROPUESTA</a:t>
            </a:r>
            <a:endParaRPr/>
          </a:p>
        </p:txBody>
      </p:sp>
      <p:pic>
        <p:nvPicPr>
          <p:cNvPr id="181" name="Google Shape;18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00" y="2676853"/>
            <a:ext cx="4405425" cy="26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"/>
          <p:cNvSpPr txBox="1"/>
          <p:nvPr/>
        </p:nvSpPr>
        <p:spPr>
          <a:xfrm>
            <a:off x="1376413" y="1744600"/>
            <a:ext cx="36132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PETS </a:t>
            </a:r>
            <a:br>
              <a:rPr b="1" lang="en-US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b="1" lang="en-US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Paseadores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3" name="Google Shape;18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450" y="1933637"/>
            <a:ext cx="1829574" cy="18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3350" y="4157113"/>
            <a:ext cx="1134250" cy="1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262" y="4157125"/>
            <a:ext cx="1134249" cy="11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9900" y="2027613"/>
            <a:ext cx="1641600" cy="164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29300" y="4102500"/>
            <a:ext cx="1222200" cy="124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/>
          <p:nvPr>
            <p:ph type="title"/>
          </p:nvPr>
        </p:nvSpPr>
        <p:spPr>
          <a:xfrm>
            <a:off x="294290" y="137134"/>
            <a:ext cx="11340662" cy="958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ELEMENTOS INNOVADORES O VALOR AGREGADO </a:t>
            </a:r>
            <a:endParaRPr sz="4000"/>
          </a:p>
        </p:txBody>
      </p:sp>
      <p:pic>
        <p:nvPicPr>
          <p:cNvPr id="193" name="Google Shape;19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41" y="1492709"/>
            <a:ext cx="1347025" cy="13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/>
        </p:nvSpPr>
        <p:spPr>
          <a:xfrm>
            <a:off x="2530613" y="2929050"/>
            <a:ext cx="2457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Plataforma Digital Integrada del servicio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700" y="1587438"/>
            <a:ext cx="1543425" cy="11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6163" y="1587453"/>
            <a:ext cx="1347025" cy="13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5141897" y="2908813"/>
            <a:ext cx="1843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Monitoreo en </a:t>
            </a:r>
            <a:b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Tiempo Real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7233186" y="2895900"/>
            <a:ext cx="2123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Automatización y Centralización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025" y="3881720"/>
            <a:ext cx="1744880" cy="149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7251" y="3881720"/>
            <a:ext cx="2034727" cy="15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5325" y="3864139"/>
            <a:ext cx="2292325" cy="15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/>
        </p:nvSpPr>
        <p:spPr>
          <a:xfrm>
            <a:off x="662650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Seguridad y confianza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4735813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Eficiencia Operativa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9082675" y="5499775"/>
            <a:ext cx="24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Expansión Territorial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6f26a068b_0_24"/>
          <p:cNvSpPr txBox="1"/>
          <p:nvPr>
            <p:ph type="title"/>
          </p:nvPr>
        </p:nvSpPr>
        <p:spPr>
          <a:xfrm>
            <a:off x="1408038" y="143360"/>
            <a:ext cx="94491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OBJETIVOS DEL PROYECTO </a:t>
            </a:r>
            <a:endParaRPr/>
          </a:p>
        </p:txBody>
      </p:sp>
      <p:sp>
        <p:nvSpPr>
          <p:cNvPr id="210" name="Google Shape;210;g316f26a068b_0_24"/>
          <p:cNvSpPr txBox="1"/>
          <p:nvPr/>
        </p:nvSpPr>
        <p:spPr>
          <a:xfrm>
            <a:off x="700175" y="1345225"/>
            <a:ext cx="4455000" cy="5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Char char="●"/>
            </a:pPr>
            <a:r>
              <a:rPr b="1" lang="en-US" sz="18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Objetivo General</a:t>
            </a:r>
            <a:endParaRPr b="1"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Char char="○"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Plataforma digital integrada (web + mobile)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700"/>
              <a:buFont typeface="Rockwell"/>
              <a:buChar char="○"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Servicio de paseo de mascotas.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b="1" lang="en-US" sz="18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 Objetivos Específicos</a:t>
            </a:r>
            <a:br>
              <a:rPr b="1" lang="en-US" sz="18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b="1" sz="18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Finalizar Plataforma Web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Desarrollar Aplicación Mobile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Seguridad y Supervisión de servicio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Optimizar Gestión Operativa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Expansión Territorial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ckwell"/>
              <a:buAutoNum type="arabicPeriod"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Fortalecer Confianza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1" name="Google Shape;211;g316f26a068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070" y="1503536"/>
            <a:ext cx="1253580" cy="1286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16f26a068b_0_24"/>
          <p:cNvSpPr txBox="1"/>
          <p:nvPr/>
        </p:nvSpPr>
        <p:spPr>
          <a:xfrm>
            <a:off x="7556775" y="1777500"/>
            <a:ext cx="47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3300"/>
              <a:buChar char="+"/>
            </a:pPr>
            <a:r>
              <a:rPr lang="en-US" sz="3600">
                <a:solidFill>
                  <a:srgbClr val="000000"/>
                </a:solidFill>
              </a:rPr>
              <a:t>           </a:t>
            </a:r>
            <a:endParaRPr sz="3300"/>
          </a:p>
        </p:txBody>
      </p:sp>
      <p:pic>
        <p:nvPicPr>
          <p:cNvPr id="213" name="Google Shape;213;g316f26a068b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310" y="4815375"/>
            <a:ext cx="845613" cy="82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16f26a068b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187" y="4815371"/>
            <a:ext cx="845610" cy="82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16f26a068b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7250" y="3716443"/>
            <a:ext cx="921475" cy="86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16f26a068b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0706" y="3644825"/>
            <a:ext cx="972820" cy="91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16f26a068b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1104" y="4836070"/>
            <a:ext cx="921496" cy="86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16f26a068b_0_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17248" y="3885035"/>
            <a:ext cx="921500" cy="6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16f26a068b_0_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22900" y="4836075"/>
            <a:ext cx="819123" cy="7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16f26a068b_0_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2300" y="3804158"/>
            <a:ext cx="819125" cy="8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6f26a068b_0_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33775" y="4836082"/>
            <a:ext cx="888450" cy="78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16f26a068b_0_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00801" y="1425599"/>
            <a:ext cx="1442700" cy="144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3" name="Google Shape;223;g316f26a068b_0_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02075" y="1227438"/>
            <a:ext cx="1839025" cy="18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6f26a068b_0_24"/>
          <p:cNvSpPr txBox="1"/>
          <p:nvPr/>
        </p:nvSpPr>
        <p:spPr>
          <a:xfrm>
            <a:off x="9529875" y="1777475"/>
            <a:ext cx="47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600">
                <a:solidFill>
                  <a:srgbClr val="FEFEFE"/>
                </a:solidFill>
              </a:rPr>
              <a:t>=</a:t>
            </a:r>
            <a:r>
              <a:rPr lang="en-US" sz="3600">
                <a:solidFill>
                  <a:srgbClr val="000000"/>
                </a:solidFill>
              </a:rPr>
              <a:t>           </a:t>
            </a:r>
            <a:endParaRPr sz="3300"/>
          </a:p>
        </p:txBody>
      </p:sp>
      <p:pic>
        <p:nvPicPr>
          <p:cNvPr id="225" name="Google Shape;225;g316f26a068b_0_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69312" y="3845788"/>
            <a:ext cx="726300" cy="7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/>
          <p:nvPr>
            <p:ph type="title"/>
          </p:nvPr>
        </p:nvSpPr>
        <p:spPr>
          <a:xfrm>
            <a:off x="2104052" y="172650"/>
            <a:ext cx="8104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4000">
                <a:solidFill>
                  <a:schemeClr val="lt1"/>
                </a:solidFill>
              </a:rPr>
              <a:t>UNIDADES DE COMPETENCIAS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8961188" y="5789800"/>
            <a:ext cx="226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Arquitectura de Software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2" name="Google Shape;2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00" y="1522639"/>
            <a:ext cx="30639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3" name="Google Shape;233;p7"/>
          <p:cNvSpPr txBox="1"/>
          <p:nvPr/>
        </p:nvSpPr>
        <p:spPr>
          <a:xfrm>
            <a:off x="487975" y="31843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</a:t>
            </a: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rogramación de Base de Datos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825" y="1522638"/>
            <a:ext cx="24033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5" name="Google Shape;235;p7"/>
          <p:cNvSpPr txBox="1"/>
          <p:nvPr/>
        </p:nvSpPr>
        <p:spPr>
          <a:xfrm>
            <a:off x="4596000" y="31843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</a:t>
            </a: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rogramacion Mobile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6" name="Google Shape;23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3050" y="1522650"/>
            <a:ext cx="26034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8793025" y="3184350"/>
            <a:ext cx="260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Programación Web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8" name="Google Shape;23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938" y="4204300"/>
            <a:ext cx="28200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9" name="Google Shape;239;p7"/>
          <p:cNvSpPr txBox="1"/>
          <p:nvPr/>
        </p:nvSpPr>
        <p:spPr>
          <a:xfrm>
            <a:off x="487975" y="57898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Integración de Sistemas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0" name="Google Shape;24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6600" y="4116400"/>
            <a:ext cx="1578900" cy="158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1" name="Google Shape;241;p7"/>
          <p:cNvSpPr txBox="1"/>
          <p:nvPr/>
        </p:nvSpPr>
        <p:spPr>
          <a:xfrm>
            <a:off x="4656450" y="57898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Metodología ágil</a:t>
            </a:r>
            <a:endParaRPr sz="15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2" name="Google Shape;242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27638" y="4078300"/>
            <a:ext cx="2134200" cy="166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6f26a068b_0_50"/>
          <p:cNvSpPr txBox="1"/>
          <p:nvPr/>
        </p:nvSpPr>
        <p:spPr>
          <a:xfrm>
            <a:off x="4241252" y="322835"/>
            <a:ext cx="370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Metodologías</a:t>
            </a:r>
            <a:endParaRPr/>
          </a:p>
        </p:txBody>
      </p:sp>
      <p:pic>
        <p:nvPicPr>
          <p:cNvPr id="248" name="Google Shape;248;g316f26a068b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550" y="1377325"/>
            <a:ext cx="10188900" cy="509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6f26a068b_0_58"/>
          <p:cNvSpPr txBox="1"/>
          <p:nvPr/>
        </p:nvSpPr>
        <p:spPr>
          <a:xfrm>
            <a:off x="2535451" y="228286"/>
            <a:ext cx="712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Entregables desarrollados</a:t>
            </a:r>
            <a:endParaRPr/>
          </a:p>
        </p:txBody>
      </p:sp>
      <p:pic>
        <p:nvPicPr>
          <p:cNvPr id="254" name="Google Shape;254;g316f26a068b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95" y="1829352"/>
            <a:ext cx="2452750" cy="14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16f26a068b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282" y="1721772"/>
            <a:ext cx="2156971" cy="16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16f26a068b_0_58"/>
          <p:cNvSpPr txBox="1"/>
          <p:nvPr/>
        </p:nvSpPr>
        <p:spPr>
          <a:xfrm>
            <a:off x="1546113" y="1167263"/>
            <a:ext cx="167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Modelo 4+1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7" name="Google Shape;257;g316f26a068b_0_58"/>
          <p:cNvSpPr txBox="1"/>
          <p:nvPr/>
        </p:nvSpPr>
        <p:spPr>
          <a:xfrm>
            <a:off x="7428413" y="1206825"/>
            <a:ext cx="167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Epicas, HU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8" name="Google Shape;258;g316f26a068b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63" y="4531003"/>
            <a:ext cx="3366600" cy="146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9" name="Google Shape;259;g316f26a068b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0738" y="4423462"/>
            <a:ext cx="2850323" cy="16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16f26a068b_0_58"/>
          <p:cNvSpPr txBox="1"/>
          <p:nvPr/>
        </p:nvSpPr>
        <p:spPr>
          <a:xfrm>
            <a:off x="1123732" y="3884125"/>
            <a:ext cx="252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Codigo App Web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1" name="Google Shape;261;g316f26a068b_0_58"/>
          <p:cNvSpPr txBox="1"/>
          <p:nvPr/>
        </p:nvSpPr>
        <p:spPr>
          <a:xfrm>
            <a:off x="7295157" y="3884125"/>
            <a:ext cx="252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>
                <a:solidFill>
                  <a:srgbClr val="FEFEFE"/>
                </a:solidFill>
                <a:latin typeface="Rockwell"/>
                <a:ea typeface="Rockwell"/>
                <a:cs typeface="Rockwell"/>
                <a:sym typeface="Rockwell"/>
              </a:rPr>
              <a:t>Codigo App Mobile</a:t>
            </a:r>
            <a:endParaRPr sz="1700">
              <a:solidFill>
                <a:srgbClr val="FEFEFE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2022-05-17T15:45:24Z</dcterms:created>
  <dc:creator>nico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